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0"/>
  </p:notesMasterIdLst>
  <p:handoutMasterIdLst>
    <p:handoutMasterId r:id="rId11"/>
  </p:handoutMasterIdLst>
  <p:sldIdLst>
    <p:sldId id="553" r:id="rId2"/>
    <p:sldId id="567" r:id="rId3"/>
    <p:sldId id="556" r:id="rId4"/>
    <p:sldId id="563" r:id="rId5"/>
    <p:sldId id="557" r:id="rId6"/>
    <p:sldId id="564" r:id="rId7"/>
    <p:sldId id="565" r:id="rId8"/>
    <p:sldId id="566" r:id="rId9"/>
  </p:sldIdLst>
  <p:sldSz cx="10080625" cy="7559675"/>
  <p:notesSz cx="9947275" cy="6858000"/>
  <p:custDataLst>
    <p:tags r:id="rId12"/>
  </p:custDataLst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31800" indent="-215900" algn="l" defTabSz="449263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647700" indent="-215900" algn="l" defTabSz="449263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863600" indent="-215900" algn="l" defTabSz="449263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079500" indent="-215900" algn="l" defTabSz="449263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847">
          <p15:clr>
            <a:srgbClr val="A4A3A4"/>
          </p15:clr>
        </p15:guide>
        <p15:guide id="2" pos="28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97" autoAdjust="0"/>
    <p:restoredTop sz="92449" autoAdjust="0"/>
  </p:normalViewPr>
  <p:slideViewPr>
    <p:cSldViewPr>
      <p:cViewPr varScale="1">
        <p:scale>
          <a:sx n="103" d="100"/>
          <a:sy n="103" d="100"/>
        </p:scale>
        <p:origin x="1808" y="16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8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1847"/>
        <p:guide pos="28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311461" cy="343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4189" tIns="42094" rIns="84189" bIns="42094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defRPr sz="1100" b="0">
                <a:solidFill>
                  <a:srgbClr val="000000"/>
                </a:solidFill>
              </a:defRPr>
            </a:lvl1pPr>
          </a:lstStyle>
          <a:p>
            <a:endParaRPr lang="pt-PT" altLang="pt-PT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33727" y="1"/>
            <a:ext cx="4311461" cy="343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4189" tIns="42094" rIns="84189" bIns="42094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defRPr sz="1100" b="0">
                <a:solidFill>
                  <a:srgbClr val="000000"/>
                </a:solidFill>
              </a:defRPr>
            </a:lvl1pPr>
          </a:lstStyle>
          <a:p>
            <a:endParaRPr lang="pt-PT" altLang="pt-PT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828"/>
            <a:ext cx="4311461" cy="343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4189" tIns="42094" rIns="84189" bIns="42094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defRPr sz="1100" b="0">
                <a:solidFill>
                  <a:srgbClr val="000000"/>
                </a:solidFill>
              </a:defRPr>
            </a:lvl1pPr>
          </a:lstStyle>
          <a:p>
            <a:endParaRPr lang="pt-PT" altLang="pt-PT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33727" y="6513828"/>
            <a:ext cx="4311461" cy="343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4189" tIns="42094" rIns="84189" bIns="42094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defRPr sz="1100" b="0">
                <a:solidFill>
                  <a:srgbClr val="000000"/>
                </a:solidFill>
              </a:defRPr>
            </a:lvl1pPr>
          </a:lstStyle>
          <a:p>
            <a:fld id="{D78C4955-B8BC-464B-876A-1C91748314B0}" type="slidenum">
              <a:rPr lang="pt-PT" altLang="pt-PT"/>
              <a:pPr/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569674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255963" y="520700"/>
            <a:ext cx="3430587" cy="2571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994310" y="3257424"/>
            <a:ext cx="7956567" cy="30853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PT" altLang="pt-PT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2" y="0"/>
            <a:ext cx="4315638" cy="3421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666495" algn="l"/>
                <a:tab pos="1332989" algn="l"/>
                <a:tab pos="1999484" algn="l"/>
                <a:tab pos="2665979" algn="l"/>
              </a:tabLst>
              <a:defRPr sz="1300" b="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endParaRPr lang="pt-PT" altLang="pt-PT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5631638" y="0"/>
            <a:ext cx="4315638" cy="3421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666495" algn="l"/>
                <a:tab pos="1332989" algn="l"/>
                <a:tab pos="1999484" algn="l"/>
                <a:tab pos="2665979" algn="l"/>
              </a:tabLst>
              <a:defRPr sz="1300" b="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endParaRPr lang="pt-PT" altLang="pt-PT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2" y="6514845"/>
            <a:ext cx="4315638" cy="3421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666495" algn="l"/>
                <a:tab pos="1332989" algn="l"/>
                <a:tab pos="1999484" algn="l"/>
                <a:tab pos="2665979" algn="l"/>
              </a:tabLst>
              <a:defRPr sz="1300" b="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endParaRPr lang="pt-PT" altLang="pt-PT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5631638" y="6514845"/>
            <a:ext cx="4315638" cy="3421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666495" algn="l"/>
                <a:tab pos="1332989" algn="l"/>
                <a:tab pos="1999484" algn="l"/>
                <a:tab pos="2665979" algn="l"/>
              </a:tabLst>
              <a:defRPr sz="1300" b="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fld id="{419305C9-9B98-486C-B130-4CA45F0AE761}" type="slidenum">
              <a:rPr lang="en-GB" altLang="pt-PT"/>
              <a:pPr/>
              <a:t>‹#›</a:t>
            </a:fld>
            <a:endParaRPr lang="en-GB" altLang="pt-PT"/>
          </a:p>
        </p:txBody>
      </p:sp>
    </p:spTree>
    <p:extLst>
      <p:ext uri="{BB962C8B-B14F-4D97-AF65-F5344CB8AC3E}">
        <p14:creationId xmlns:p14="http://schemas.microsoft.com/office/powerpoint/2010/main" val="18289690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fld id="{419305C9-9B98-486C-B130-4CA45F0AE761}" type="slidenum">
              <a:rPr lang="en-GB" altLang="pt-PT" smtClean="0"/>
              <a:pPr/>
              <a:t>1</a:t>
            </a:fld>
            <a:endParaRPr lang="en-GB" altLang="pt-PT"/>
          </a:p>
        </p:txBody>
      </p:sp>
    </p:spTree>
    <p:extLst>
      <p:ext uri="{BB962C8B-B14F-4D97-AF65-F5344CB8AC3E}">
        <p14:creationId xmlns:p14="http://schemas.microsoft.com/office/powerpoint/2010/main" val="1600680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76CA18-8037-4471-A99A-CAF3A84721E0}" type="slidenum">
              <a:rPr lang="en-US" altLang="pt-PT"/>
              <a:pPr/>
              <a:t>‹#›</a:t>
            </a:fld>
            <a:endParaRPr lang="en-US" alt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EB53B6-BFCA-4EAB-850D-8C883C659BFB}" type="slidenum">
              <a:rPr lang="en-US" altLang="pt-PT"/>
              <a:pPr/>
              <a:t>‹#›</a:t>
            </a:fld>
            <a:endParaRPr lang="en-US" alt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F39CA5-B61F-425B-B1A5-A6C0D2119304}" type="slidenum">
              <a:rPr lang="en-US" altLang="pt-PT"/>
              <a:pPr/>
              <a:t>‹#›</a:t>
            </a:fld>
            <a:endParaRPr lang="en-US" alt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3925" y="1008063"/>
            <a:ext cx="4208463" cy="579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84788" y="1008063"/>
            <a:ext cx="4208462" cy="579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30F7A4-C8B9-4031-A586-D87BE7450913}" type="slidenum">
              <a:rPr lang="en-US" altLang="pt-PT"/>
              <a:pPr/>
              <a:t>‹#›</a:t>
            </a:fld>
            <a:endParaRPr lang="en-US" alt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DA6039-3812-4849-B7F0-E9E3AC3643A9}" type="slidenum">
              <a:rPr lang="en-US" altLang="pt-PT"/>
              <a:pPr/>
              <a:t>‹#›</a:t>
            </a:fld>
            <a:endParaRPr lang="en-US" alt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A98C6A-5244-48FD-B9DD-C936FCF87293}" type="slidenum">
              <a:rPr lang="en-US" altLang="pt-PT"/>
              <a:pPr/>
              <a:t>‹#›</a:t>
            </a:fld>
            <a:endParaRPr lang="en-US" alt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F70333-947B-409B-A83C-5173B0A168BF}" type="slidenum">
              <a:rPr lang="en-US" altLang="pt-PT"/>
              <a:pPr/>
              <a:t>‹#›</a:t>
            </a:fld>
            <a:endParaRPr lang="en-US" alt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783753-C8DB-42F8-8EA1-A868E8BC5288}" type="slidenum">
              <a:rPr lang="en-US" altLang="pt-PT"/>
              <a:pPr/>
              <a:t>‹#›</a:t>
            </a:fld>
            <a:endParaRPr lang="en-US" alt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E59D54-8542-4B53-827E-9AE794252F91}" type="slidenum">
              <a:rPr lang="en-US" altLang="pt-PT"/>
              <a:pPr/>
              <a:t>‹#›</a:t>
            </a:fld>
            <a:endParaRPr lang="en-US" alt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3A19C0-752F-496E-93AA-F0551375EDB3}" type="slidenum">
              <a:rPr lang="en-US" altLang="pt-PT"/>
              <a:pPr/>
              <a:t>‹#›</a:t>
            </a:fld>
            <a:endParaRPr lang="en-US" alt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61263" y="352425"/>
            <a:ext cx="2519362" cy="6451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352425"/>
            <a:ext cx="7408863" cy="645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5E6EDD-07C0-4C5C-ADDB-5F365C3C0F36}" type="slidenum">
              <a:rPr lang="en-US" altLang="pt-PT"/>
              <a:pPr/>
              <a:t>‹#›</a:t>
            </a:fld>
            <a:endParaRPr lang="en-US" alt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7392988" y="7234238"/>
            <a:ext cx="2351087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803" tIns="50402" rIns="100803" bIns="5040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 b="0"/>
            </a:lvl1pPr>
          </a:lstStyle>
          <a:p>
            <a:fld id="{4778229E-9CE6-4EFF-8D29-26D2B08FA64E}" type="slidenum">
              <a:rPr lang="en-US" altLang="pt-PT"/>
              <a:pPr/>
              <a:t>‹#›</a:t>
            </a:fld>
            <a:endParaRPr lang="en-US" altLang="pt-PT"/>
          </a:p>
        </p:txBody>
      </p:sp>
      <p:sp>
        <p:nvSpPr>
          <p:cNvPr id="11267" name="Rectangle 3" descr="Light horizontal"/>
          <p:cNvSpPr>
            <a:spLocks noChangeArrowheads="1"/>
          </p:cNvSpPr>
          <p:nvPr/>
        </p:nvSpPr>
        <p:spPr bwMode="gray">
          <a:xfrm>
            <a:off x="0" y="0"/>
            <a:ext cx="436563" cy="7559675"/>
          </a:xfrm>
          <a:prstGeom prst="rect">
            <a:avLst/>
          </a:prstGeom>
          <a:pattFill prst="ltHorz">
            <a:fgClr>
              <a:srgbClr val="D60100">
                <a:alpha val="20000"/>
              </a:srgbClr>
            </a:fgClr>
            <a:bgClr>
              <a:schemeClr val="bg1">
                <a:alpha val="20000"/>
              </a:schemeClr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endParaRPr lang="en-US" altLang="pt-PT"/>
          </a:p>
        </p:txBody>
      </p:sp>
      <p:sp>
        <p:nvSpPr>
          <p:cNvPr id="1028" name="Line 4"/>
          <p:cNvSpPr>
            <a:spLocks noChangeShapeType="1"/>
          </p:cNvSpPr>
          <p:nvPr/>
        </p:nvSpPr>
        <p:spPr bwMode="gray">
          <a:xfrm>
            <a:off x="1006475" y="7205663"/>
            <a:ext cx="8728075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pt-P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gray">
          <a:xfrm>
            <a:off x="0" y="352425"/>
            <a:ext cx="10080625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0803" tIns="50402" rIns="100803" bIns="5040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/>
              <a:t>Click to edit Master title style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body" idx="1"/>
          </p:nvPr>
        </p:nvSpPr>
        <p:spPr bwMode="gray">
          <a:xfrm>
            <a:off x="923925" y="1008063"/>
            <a:ext cx="8569325" cy="579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0803" tIns="50402" rIns="100803" bIns="504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/>
              <a:t>Click to edit Master text styles</a:t>
            </a:r>
          </a:p>
          <a:p>
            <a:pPr lvl="1"/>
            <a:r>
              <a:rPr lang="en-US" altLang="pt-PT"/>
              <a:t>Second level</a:t>
            </a:r>
          </a:p>
          <a:p>
            <a:pPr lvl="2"/>
            <a:r>
              <a:rPr lang="en-US" altLang="pt-PT"/>
              <a:t>Third level</a:t>
            </a:r>
          </a:p>
          <a:p>
            <a:pPr lvl="3"/>
            <a:r>
              <a:rPr lang="en-US" altLang="pt-PT"/>
              <a:t>Fourth level</a:t>
            </a:r>
          </a:p>
          <a:p>
            <a:pPr lvl="4"/>
            <a:r>
              <a:rPr lang="en-US" altLang="pt-PT"/>
              <a:t>Fifth level</a:t>
            </a:r>
          </a:p>
        </p:txBody>
      </p:sp>
      <p:sp>
        <p:nvSpPr>
          <p:cNvPr id="1031" name="Line 7"/>
          <p:cNvSpPr>
            <a:spLocks noChangeShapeType="1"/>
          </p:cNvSpPr>
          <p:nvPr userDrawn="1"/>
        </p:nvSpPr>
        <p:spPr bwMode="auto">
          <a:xfrm>
            <a:off x="276225" y="207963"/>
            <a:ext cx="9528175" cy="0"/>
          </a:xfrm>
          <a:prstGeom prst="line">
            <a:avLst/>
          </a:prstGeom>
          <a:noFill/>
          <a:ln w="63500">
            <a:solidFill>
              <a:srgbClr val="D60100"/>
            </a:solidFill>
            <a:round/>
            <a:headEnd/>
            <a:tailEnd/>
          </a:ln>
        </p:spPr>
        <p:txBody>
          <a:bodyPr/>
          <a:lstStyle/>
          <a:p>
            <a:endParaRPr lang="pt-PT"/>
          </a:p>
        </p:txBody>
      </p:sp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>
          <a:off x="954088" y="6985000"/>
          <a:ext cx="3175000" cy="49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2" name="Image" r:id="rId14" imgW="6247619" imgH="977778" progId="Photoshop.Image.9">
                  <p:embed/>
                </p:oleObj>
              </mc:Choice>
              <mc:Fallback>
                <p:oleObj name="Image" r:id="rId14" imgW="6247619" imgH="977778" progId="Photoshop.Image.9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4088" y="6985000"/>
                        <a:ext cx="3175000" cy="496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FCAD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CACACA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595313" y="6950075"/>
          <a:ext cx="468312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3" name="Image" r:id="rId16" imgW="685801" imgH="813611" progId="Photoshop.Image.9">
                  <p:embed/>
                </p:oleObj>
              </mc:Choice>
              <mc:Fallback>
                <p:oleObj name="Image" r:id="rId16" imgW="685801" imgH="813611" progId="Photoshop.Image.9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313" y="6950075"/>
                        <a:ext cx="468312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FCAD3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CACACA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1008063" rtl="0" eaLnBrk="0" fontAlgn="base" hangingPunct="0">
        <a:spcBef>
          <a:spcPct val="0"/>
        </a:spcBef>
        <a:spcAft>
          <a:spcPct val="0"/>
        </a:spcAft>
        <a:defRPr sz="3500" b="1">
          <a:solidFill>
            <a:srgbClr val="5F5F5F"/>
          </a:solidFill>
          <a:latin typeface="+mj-lt"/>
          <a:ea typeface="+mj-ea"/>
          <a:cs typeface="+mj-cs"/>
        </a:defRPr>
      </a:lvl1pPr>
      <a:lvl2pPr algn="ctr" defTabSz="1008063" rtl="0" eaLnBrk="0" fontAlgn="base" hangingPunct="0">
        <a:spcBef>
          <a:spcPct val="0"/>
        </a:spcBef>
        <a:spcAft>
          <a:spcPct val="0"/>
        </a:spcAft>
        <a:defRPr sz="3500" b="1">
          <a:solidFill>
            <a:srgbClr val="5F5F5F"/>
          </a:solidFill>
          <a:latin typeface="Arial" charset="0"/>
        </a:defRPr>
      </a:lvl2pPr>
      <a:lvl3pPr algn="ctr" defTabSz="1008063" rtl="0" eaLnBrk="0" fontAlgn="base" hangingPunct="0">
        <a:spcBef>
          <a:spcPct val="0"/>
        </a:spcBef>
        <a:spcAft>
          <a:spcPct val="0"/>
        </a:spcAft>
        <a:defRPr sz="3500" b="1">
          <a:solidFill>
            <a:srgbClr val="5F5F5F"/>
          </a:solidFill>
          <a:latin typeface="Arial" charset="0"/>
        </a:defRPr>
      </a:lvl3pPr>
      <a:lvl4pPr algn="ctr" defTabSz="1008063" rtl="0" eaLnBrk="0" fontAlgn="base" hangingPunct="0">
        <a:spcBef>
          <a:spcPct val="0"/>
        </a:spcBef>
        <a:spcAft>
          <a:spcPct val="0"/>
        </a:spcAft>
        <a:defRPr sz="3500" b="1">
          <a:solidFill>
            <a:srgbClr val="5F5F5F"/>
          </a:solidFill>
          <a:latin typeface="Arial" charset="0"/>
        </a:defRPr>
      </a:lvl4pPr>
      <a:lvl5pPr algn="ctr" defTabSz="1008063" rtl="0" eaLnBrk="0" fontAlgn="base" hangingPunct="0">
        <a:spcBef>
          <a:spcPct val="0"/>
        </a:spcBef>
        <a:spcAft>
          <a:spcPct val="0"/>
        </a:spcAft>
        <a:defRPr sz="3500" b="1">
          <a:solidFill>
            <a:srgbClr val="5F5F5F"/>
          </a:solidFill>
          <a:latin typeface="Arial" charset="0"/>
        </a:defRPr>
      </a:lvl5pPr>
      <a:lvl6pPr marL="457200" algn="ctr" defTabSz="1008063" rtl="0" fontAlgn="base">
        <a:spcBef>
          <a:spcPct val="0"/>
        </a:spcBef>
        <a:spcAft>
          <a:spcPct val="0"/>
        </a:spcAft>
        <a:defRPr sz="3500" b="1">
          <a:solidFill>
            <a:srgbClr val="5F5F5F"/>
          </a:solidFill>
          <a:latin typeface="Arial" charset="0"/>
        </a:defRPr>
      </a:lvl6pPr>
      <a:lvl7pPr marL="914400" algn="ctr" defTabSz="1008063" rtl="0" fontAlgn="base">
        <a:spcBef>
          <a:spcPct val="0"/>
        </a:spcBef>
        <a:spcAft>
          <a:spcPct val="0"/>
        </a:spcAft>
        <a:defRPr sz="3500" b="1">
          <a:solidFill>
            <a:srgbClr val="5F5F5F"/>
          </a:solidFill>
          <a:latin typeface="Arial" charset="0"/>
        </a:defRPr>
      </a:lvl7pPr>
      <a:lvl8pPr marL="1371600" algn="ctr" defTabSz="1008063" rtl="0" fontAlgn="base">
        <a:spcBef>
          <a:spcPct val="0"/>
        </a:spcBef>
        <a:spcAft>
          <a:spcPct val="0"/>
        </a:spcAft>
        <a:defRPr sz="3500" b="1">
          <a:solidFill>
            <a:srgbClr val="5F5F5F"/>
          </a:solidFill>
          <a:latin typeface="Arial" charset="0"/>
        </a:defRPr>
      </a:lvl8pPr>
      <a:lvl9pPr marL="1828800" algn="ctr" defTabSz="1008063" rtl="0" fontAlgn="base">
        <a:spcBef>
          <a:spcPct val="0"/>
        </a:spcBef>
        <a:spcAft>
          <a:spcPct val="0"/>
        </a:spcAft>
        <a:defRPr sz="3500" b="1">
          <a:solidFill>
            <a:srgbClr val="5F5F5F"/>
          </a:solidFill>
          <a:latin typeface="Arial" charset="0"/>
        </a:defRPr>
      </a:lvl9pPr>
    </p:titleStyle>
    <p:bodyStyle>
      <a:lvl1pPr marL="377825" indent="-377825" algn="l" defTabSz="1008063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3100">
          <a:solidFill>
            <a:srgbClr val="4D4D4D"/>
          </a:solidFill>
          <a:latin typeface="+mn-lt"/>
          <a:ea typeface="+mn-ea"/>
          <a:cs typeface="+mn-cs"/>
        </a:defRPr>
      </a:lvl1pPr>
      <a:lvl2pPr marL="819150" indent="-315913" algn="l" defTabSz="1008063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–"/>
        <a:defRPr sz="2600">
          <a:solidFill>
            <a:srgbClr val="4D4D4D"/>
          </a:solidFill>
          <a:latin typeface="+mn-lt"/>
        </a:defRPr>
      </a:lvl2pPr>
      <a:lvl3pPr marL="1260475" indent="-252413" algn="l" defTabSz="1008063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200">
          <a:solidFill>
            <a:srgbClr val="4D4D4D"/>
          </a:solidFill>
          <a:latin typeface="+mn-lt"/>
        </a:defRPr>
      </a:lvl3pPr>
      <a:lvl4pPr marL="1763713" indent="-252413" algn="l" defTabSz="1008063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Arial" charset="0"/>
        <a:buChar char="–"/>
        <a:defRPr sz="2000">
          <a:solidFill>
            <a:srgbClr val="4D4D4D"/>
          </a:solidFill>
          <a:latin typeface="+mn-lt"/>
        </a:defRPr>
      </a:lvl4pPr>
      <a:lvl5pPr marL="2268538" indent="-252413" algn="l" defTabSz="1008063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»"/>
        <a:defRPr sz="2000">
          <a:solidFill>
            <a:srgbClr val="4D4D4D"/>
          </a:solidFill>
          <a:latin typeface="+mn-lt"/>
        </a:defRPr>
      </a:lvl5pPr>
      <a:lvl6pPr marL="2725738" indent="-252413" algn="l" defTabSz="1008063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»"/>
        <a:defRPr>
          <a:solidFill>
            <a:srgbClr val="4D4D4D"/>
          </a:solidFill>
          <a:latin typeface="+mn-lt"/>
        </a:defRPr>
      </a:lvl6pPr>
      <a:lvl7pPr marL="3182938" indent="-252413" algn="l" defTabSz="1008063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»"/>
        <a:defRPr>
          <a:solidFill>
            <a:srgbClr val="4D4D4D"/>
          </a:solidFill>
          <a:latin typeface="+mn-lt"/>
        </a:defRPr>
      </a:lvl7pPr>
      <a:lvl8pPr marL="3640138" indent="-252413" algn="l" defTabSz="1008063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»"/>
        <a:defRPr>
          <a:solidFill>
            <a:srgbClr val="4D4D4D"/>
          </a:solidFill>
          <a:latin typeface="+mn-lt"/>
        </a:defRPr>
      </a:lvl8pPr>
      <a:lvl9pPr marL="4097338" indent="-252413" algn="l" defTabSz="1008063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»"/>
        <a:defRPr>
          <a:solidFill>
            <a:srgbClr val="4D4D4D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lara@isr.uc.pt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D960B-56DD-0542-94DD-B00AE88731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/>
              <a:t>Concurso</a:t>
            </a:r>
            <a:r>
              <a:rPr lang="en-US" dirty="0"/>
              <a:t> </a:t>
            </a:r>
            <a:r>
              <a:rPr lang="pt-PT" dirty="0"/>
              <a:t>Interno</a:t>
            </a:r>
            <a:r>
              <a:rPr lang="en-US" dirty="0"/>
              <a:t> de </a:t>
            </a:r>
            <a:r>
              <a:rPr lang="en-US" dirty="0" err="1"/>
              <a:t>Projectos</a:t>
            </a:r>
            <a:r>
              <a:rPr lang="en-US" dirty="0"/>
              <a:t> de IDT</a:t>
            </a:r>
            <a:br>
              <a:rPr lang="en-US" dirty="0"/>
            </a:br>
            <a:r>
              <a:rPr lang="en-US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486ECE-56F1-394B-9C43-F211CB982C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Candidatura</a:t>
            </a:r>
            <a:r>
              <a:rPr lang="en-US" dirty="0"/>
              <a:t> e </a:t>
            </a:r>
            <a:r>
              <a:rPr lang="en-US" dirty="0" err="1"/>
              <a:t>Critérios</a:t>
            </a:r>
            <a:r>
              <a:rPr lang="en-US" dirty="0"/>
              <a:t> de </a:t>
            </a:r>
            <a:r>
              <a:rPr lang="en-US" dirty="0" err="1"/>
              <a:t>Seleção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669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51AE3-5580-B647-BFAE-2E67EB361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T"/>
              <a:t>Introdução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521B8-E2E9-EA42-A660-86FF74D59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832" y="1331713"/>
            <a:ext cx="8856984" cy="5832500"/>
          </a:xfrm>
        </p:spPr>
        <p:txBody>
          <a:bodyPr/>
          <a:lstStyle/>
          <a:p>
            <a:pPr algn="just"/>
            <a:r>
              <a:rPr lang="en-PT" sz="2200" dirty="0"/>
              <a:t>A direção do ISR-UC decidiu financiar no ano letivo de 2020/21 que agora se inicia um conjunto de 3 projetos de Investigação e Desenvolvimento com duração de 1 ano e orçamento até 25000€ </a:t>
            </a:r>
          </a:p>
          <a:p>
            <a:pPr algn="just"/>
            <a:endParaRPr lang="en-PT" sz="2200" dirty="0"/>
          </a:p>
          <a:p>
            <a:pPr algn="just"/>
            <a:r>
              <a:rPr lang="en-PT" sz="2200" dirty="0"/>
              <a:t>O presente documento dá conta das condições de eligibilidade e critérios de seleção que reflectem os objetivos que se pretendem com a iniciativa.</a:t>
            </a:r>
          </a:p>
          <a:p>
            <a:pPr algn="just"/>
            <a:endParaRPr lang="en-PT" sz="2200" dirty="0"/>
          </a:p>
          <a:p>
            <a:pPr algn="just"/>
            <a:r>
              <a:rPr lang="en-PT" sz="2200" dirty="0"/>
              <a:t>A candidatura é feita através de uma descrição sumária até 6 páginas e uma apresentação pública de 20 minutos</a:t>
            </a:r>
          </a:p>
          <a:p>
            <a:pPr algn="just"/>
            <a:endParaRPr lang="en-PT" sz="2200" dirty="0"/>
          </a:p>
          <a:p>
            <a:pPr algn="just"/>
            <a:r>
              <a:rPr lang="en-PT" sz="2200" dirty="0"/>
              <a:t>A descrição, e opcionalmente o “slide deck” da apresentação, devem ser enviados para a Lara Costa (</a:t>
            </a:r>
            <a:r>
              <a:rPr lang="en-PT" sz="2200" dirty="0">
                <a:hlinkClick r:id="rId2"/>
              </a:rPr>
              <a:t>lara@isr.uc.pt</a:t>
            </a:r>
            <a:r>
              <a:rPr lang="en-PT" sz="2200" dirty="0"/>
              <a:t>) em formato .pdf até ao dia </a:t>
            </a:r>
            <a:r>
              <a:rPr lang="en-PT" sz="2200" b="1" u="sng" dirty="0"/>
              <a:t>6 de setembro de 2020</a:t>
            </a:r>
            <a:r>
              <a:rPr lang="en-PT" sz="2200" dirty="0"/>
              <a:t>.  A apresentação pública será feita depois em data a combinar.</a:t>
            </a:r>
          </a:p>
          <a:p>
            <a:pPr algn="just"/>
            <a:endParaRPr lang="en-PT" sz="2000" dirty="0"/>
          </a:p>
        </p:txBody>
      </p:sp>
    </p:spTree>
    <p:extLst>
      <p:ext uri="{BB962C8B-B14F-4D97-AF65-F5344CB8AC3E}">
        <p14:creationId xmlns:p14="http://schemas.microsoft.com/office/powerpoint/2010/main" val="2656473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275C7-FAF1-954C-A477-62893567A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Elegibilidade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F3053-7229-7443-8F23-D82FB5222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925" y="1187549"/>
            <a:ext cx="8569325" cy="5616476"/>
          </a:xfrm>
        </p:spPr>
        <p:txBody>
          <a:bodyPr/>
          <a:lstStyle/>
          <a:p>
            <a:r>
              <a:rPr lang="en-US" sz="3200" dirty="0" err="1"/>
              <a:t>Proponente</a:t>
            </a:r>
            <a:r>
              <a:rPr lang="en-US" sz="3200" dirty="0"/>
              <a:t> </a:t>
            </a:r>
            <a:r>
              <a:rPr lang="en-US" sz="3200" dirty="0" err="1"/>
              <a:t>tem</a:t>
            </a:r>
            <a:r>
              <a:rPr lang="en-US" sz="3200" dirty="0"/>
              <a:t> de ser um </a:t>
            </a:r>
            <a:r>
              <a:rPr lang="en-US" sz="3200" dirty="0" err="1"/>
              <a:t>Investigador</a:t>
            </a:r>
            <a:r>
              <a:rPr lang="en-US" sz="3200" dirty="0"/>
              <a:t> </a:t>
            </a:r>
            <a:r>
              <a:rPr lang="en-US" sz="3200" dirty="0" err="1"/>
              <a:t>doutorado</a:t>
            </a:r>
            <a:r>
              <a:rPr lang="en-US" sz="3200" dirty="0"/>
              <a:t> do ISR </a:t>
            </a:r>
          </a:p>
          <a:p>
            <a:endParaRPr lang="en-US" sz="3200" dirty="0"/>
          </a:p>
          <a:p>
            <a:r>
              <a:rPr lang="en-US" sz="3200" dirty="0"/>
              <a:t>O </a:t>
            </a:r>
            <a:r>
              <a:rPr lang="en-US" sz="3200" dirty="0" err="1"/>
              <a:t>financiamento</a:t>
            </a:r>
            <a:r>
              <a:rPr lang="en-US" sz="3200" dirty="0"/>
              <a:t> </a:t>
            </a:r>
            <a:r>
              <a:rPr lang="en-US" sz="3200" dirty="0" err="1"/>
              <a:t>atribuído</a:t>
            </a:r>
            <a:r>
              <a:rPr lang="en-US" sz="3200" dirty="0"/>
              <a:t> </a:t>
            </a:r>
            <a:r>
              <a:rPr lang="pt-PT" sz="3200" dirty="0"/>
              <a:t>destina-se</a:t>
            </a:r>
            <a:r>
              <a:rPr lang="en-US" sz="3200" dirty="0"/>
              <a:t> a ser </a:t>
            </a:r>
            <a:r>
              <a:rPr lang="en-US" sz="3200" dirty="0" err="1"/>
              <a:t>exclusivamente</a:t>
            </a:r>
            <a:r>
              <a:rPr lang="en-US" sz="3200" dirty="0"/>
              <a:t> </a:t>
            </a:r>
            <a:r>
              <a:rPr lang="en-US" sz="3200" dirty="0" err="1"/>
              <a:t>gasto</a:t>
            </a:r>
            <a:r>
              <a:rPr lang="en-US" sz="3200" dirty="0"/>
              <a:t> com a </a:t>
            </a:r>
            <a:r>
              <a:rPr lang="en-US" sz="3200" dirty="0" err="1"/>
              <a:t>equipa</a:t>
            </a:r>
            <a:r>
              <a:rPr lang="en-US" sz="3200" dirty="0"/>
              <a:t> do ISR</a:t>
            </a:r>
          </a:p>
          <a:p>
            <a:endParaRPr lang="en-US" sz="3200" dirty="0"/>
          </a:p>
          <a:p>
            <a:r>
              <a:rPr lang="en-US" sz="3200" dirty="0" err="1"/>
              <a:t>Reasonabilidade</a:t>
            </a:r>
            <a:r>
              <a:rPr lang="en-US" sz="3200" dirty="0"/>
              <a:t> do </a:t>
            </a:r>
            <a:r>
              <a:rPr lang="en-US" sz="3200" dirty="0" err="1"/>
              <a:t>orçamento</a:t>
            </a:r>
            <a:r>
              <a:rPr lang="en-US" sz="3200" dirty="0"/>
              <a:t> </a:t>
            </a:r>
            <a:r>
              <a:rPr lang="en-US" sz="3200" dirty="0" err="1"/>
              <a:t>proposto</a:t>
            </a:r>
            <a:r>
              <a:rPr lang="en-US" sz="3200" dirty="0"/>
              <a:t> (</a:t>
            </a:r>
            <a:r>
              <a:rPr lang="en-US" sz="3200" dirty="0" err="1"/>
              <a:t>critérios</a:t>
            </a:r>
            <a:r>
              <a:rPr lang="en-US" sz="3200" dirty="0"/>
              <a:t> de senso-</a:t>
            </a:r>
            <a:r>
              <a:rPr lang="en-US" sz="3200" dirty="0" err="1"/>
              <a:t>comum</a:t>
            </a:r>
            <a:r>
              <a:rPr lang="en-US" sz="3200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444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275C7-FAF1-954C-A477-62893567A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Candidatura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F3053-7229-7443-8F23-D82FB5222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7864" y="1331565"/>
            <a:ext cx="9145016" cy="5616476"/>
          </a:xfrm>
        </p:spPr>
        <p:txBody>
          <a:bodyPr/>
          <a:lstStyle/>
          <a:p>
            <a:r>
              <a:rPr lang="en-US" sz="3200" dirty="0" err="1"/>
              <a:t>Resumo</a:t>
            </a:r>
            <a:r>
              <a:rPr lang="en-US" sz="3200" dirty="0"/>
              <a:t> de 6 </a:t>
            </a:r>
            <a:r>
              <a:rPr lang="en-US" sz="3200" dirty="0" err="1"/>
              <a:t>páginas</a:t>
            </a:r>
            <a:r>
              <a:rPr lang="en-US" sz="3200" dirty="0"/>
              <a:t> </a:t>
            </a:r>
            <a:r>
              <a:rPr lang="en-US" sz="3200" dirty="0" err="1"/>
              <a:t>descrevendo</a:t>
            </a:r>
            <a:r>
              <a:rPr lang="en-US" sz="3200" dirty="0"/>
              <a:t>;</a:t>
            </a:r>
          </a:p>
          <a:p>
            <a:pPr lvl="1"/>
            <a:r>
              <a:rPr lang="en-US" sz="2700" dirty="0"/>
              <a:t>o </a:t>
            </a:r>
            <a:r>
              <a:rPr lang="en-US" sz="2700" dirty="0" err="1"/>
              <a:t>projeto</a:t>
            </a:r>
            <a:r>
              <a:rPr lang="en-US" sz="2700" dirty="0"/>
              <a:t> e o </a:t>
            </a:r>
            <a:r>
              <a:rPr lang="en-US" sz="2700" dirty="0" err="1"/>
              <a:t>seu</a:t>
            </a:r>
            <a:r>
              <a:rPr lang="en-US" sz="2700" dirty="0"/>
              <a:t> </a:t>
            </a:r>
            <a:r>
              <a:rPr lang="en-US" sz="2700" dirty="0" err="1"/>
              <a:t>caráter</a:t>
            </a:r>
            <a:r>
              <a:rPr lang="en-US" sz="2700" dirty="0"/>
              <a:t> </a:t>
            </a:r>
            <a:r>
              <a:rPr lang="en-US" sz="2700" dirty="0" err="1"/>
              <a:t>inovador</a:t>
            </a:r>
            <a:r>
              <a:rPr lang="en-US" sz="2700" dirty="0"/>
              <a:t> e/</a:t>
            </a:r>
            <a:r>
              <a:rPr lang="en-US" sz="2700" dirty="0" err="1"/>
              <a:t>ou</a:t>
            </a:r>
            <a:r>
              <a:rPr lang="en-US" sz="2700" dirty="0"/>
              <a:t> </a:t>
            </a:r>
            <a:r>
              <a:rPr lang="en-US" sz="2700" dirty="0" err="1"/>
              <a:t>estratégico</a:t>
            </a:r>
            <a:r>
              <a:rPr lang="en-US" sz="2700" dirty="0"/>
              <a:t>, </a:t>
            </a:r>
          </a:p>
          <a:p>
            <a:pPr lvl="1"/>
            <a:r>
              <a:rPr lang="en-US" sz="2700" dirty="0" err="1"/>
              <a:t>os</a:t>
            </a:r>
            <a:r>
              <a:rPr lang="en-US" sz="2700" dirty="0"/>
              <a:t> </a:t>
            </a:r>
            <a:r>
              <a:rPr lang="en-US" sz="2700" dirty="0" err="1"/>
              <a:t>intervenientes</a:t>
            </a:r>
            <a:r>
              <a:rPr lang="en-US" sz="2700" dirty="0"/>
              <a:t>, </a:t>
            </a:r>
          </a:p>
          <a:p>
            <a:pPr lvl="1"/>
            <a:r>
              <a:rPr lang="en-US" sz="2700" dirty="0"/>
              <a:t>o </a:t>
            </a:r>
            <a:r>
              <a:rPr lang="en-US" sz="2700" dirty="0" err="1"/>
              <a:t>plano</a:t>
            </a:r>
            <a:r>
              <a:rPr lang="en-US" sz="2700" dirty="0"/>
              <a:t> de </a:t>
            </a:r>
            <a:r>
              <a:rPr lang="en-US" sz="2700" dirty="0" err="1"/>
              <a:t>execução</a:t>
            </a:r>
            <a:r>
              <a:rPr lang="en-US" sz="2700" dirty="0"/>
              <a:t> com milestones, </a:t>
            </a:r>
          </a:p>
          <a:p>
            <a:pPr lvl="1"/>
            <a:r>
              <a:rPr lang="en-US" sz="2700" dirty="0"/>
              <a:t>o </a:t>
            </a:r>
            <a:r>
              <a:rPr lang="en-US" sz="2700" dirty="0" err="1"/>
              <a:t>orçamento</a:t>
            </a:r>
            <a:endParaRPr lang="en-US" sz="2700" dirty="0"/>
          </a:p>
          <a:p>
            <a:endParaRPr lang="en-US" sz="3200" dirty="0"/>
          </a:p>
          <a:p>
            <a:r>
              <a:rPr lang="en-US" sz="3200" dirty="0" err="1"/>
              <a:t>Apresentação</a:t>
            </a:r>
            <a:r>
              <a:rPr lang="en-US" sz="3200" dirty="0"/>
              <a:t> </a:t>
            </a:r>
            <a:r>
              <a:rPr lang="en-US" sz="3200" dirty="0" err="1"/>
              <a:t>pública</a:t>
            </a:r>
            <a:r>
              <a:rPr lang="en-US" sz="3200" dirty="0"/>
              <a:t> de 20 </a:t>
            </a:r>
            <a:r>
              <a:rPr lang="en-US" sz="3200" dirty="0" err="1"/>
              <a:t>minutos</a:t>
            </a:r>
            <a:r>
              <a:rPr lang="en-US" sz="3200" dirty="0"/>
              <a:t> </a:t>
            </a:r>
            <a:r>
              <a:rPr lang="en-US" sz="3200" dirty="0" err="1"/>
              <a:t>seguida</a:t>
            </a:r>
            <a:r>
              <a:rPr lang="en-US" sz="3200" dirty="0"/>
              <a:t> de </a:t>
            </a:r>
            <a:r>
              <a:rPr lang="en-US" sz="3200" dirty="0" err="1"/>
              <a:t>sessão</a:t>
            </a:r>
            <a:r>
              <a:rPr lang="en-US" sz="3200" dirty="0"/>
              <a:t> de </a:t>
            </a:r>
            <a:r>
              <a:rPr lang="en-US" sz="3200" dirty="0" err="1"/>
              <a:t>perguntas</a:t>
            </a:r>
            <a:r>
              <a:rPr lang="en-US" sz="3200" dirty="0"/>
              <a:t> e </a:t>
            </a:r>
            <a:r>
              <a:rPr lang="en-US" sz="3200" dirty="0" err="1"/>
              <a:t>respostas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32303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40961-F2D4-364B-8A4F-B7DDB22A6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Critérios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0DC347-A347-D54D-A90E-18C53DC392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856" y="1187549"/>
            <a:ext cx="8064896" cy="5400452"/>
          </a:xfrm>
        </p:spPr>
        <p:txBody>
          <a:bodyPr/>
          <a:lstStyle/>
          <a:p>
            <a:r>
              <a:rPr lang="en-US" dirty="0" err="1"/>
              <a:t>Valorizações</a:t>
            </a:r>
            <a:r>
              <a:rPr lang="en-US" dirty="0"/>
              <a:t> </a:t>
            </a:r>
            <a:r>
              <a:rPr lang="en-US" dirty="0" err="1"/>
              <a:t>automáticas</a:t>
            </a:r>
            <a:endParaRPr lang="en-US" dirty="0"/>
          </a:p>
          <a:p>
            <a:endParaRPr lang="en-US" dirty="0"/>
          </a:p>
          <a:p>
            <a:pPr lvl="1"/>
            <a:r>
              <a:rPr lang="en-US" i="1" dirty="0" err="1"/>
              <a:t>Interdisciplinaridade</a:t>
            </a:r>
            <a:r>
              <a:rPr lang="en-US" i="1" dirty="0"/>
              <a:t> e </a:t>
            </a:r>
            <a:r>
              <a:rPr lang="en-US" i="1" dirty="0" err="1"/>
              <a:t>cooperação</a:t>
            </a:r>
            <a:r>
              <a:rPr lang="en-US" i="1" dirty="0"/>
              <a:t> </a:t>
            </a:r>
            <a:r>
              <a:rPr lang="en-US" i="1" dirty="0" err="1"/>
              <a:t>interna</a:t>
            </a:r>
            <a:r>
              <a:rPr lang="en-US" i="1" dirty="0"/>
              <a:t>: </a:t>
            </a:r>
            <a:r>
              <a:rPr lang="en-US" dirty="0" err="1"/>
              <a:t>Propostas</a:t>
            </a:r>
            <a:r>
              <a:rPr lang="en-US" dirty="0"/>
              <a:t> que </a:t>
            </a:r>
            <a:r>
              <a:rPr lang="en-US" dirty="0" err="1"/>
              <a:t>envolvam</a:t>
            </a:r>
            <a:r>
              <a:rPr lang="en-US" dirty="0"/>
              <a:t> </a:t>
            </a:r>
            <a:r>
              <a:rPr lang="en-US" dirty="0" err="1"/>
              <a:t>duas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mais</a:t>
            </a:r>
            <a:r>
              <a:rPr lang="en-US" dirty="0"/>
              <a:t> </a:t>
            </a:r>
            <a:r>
              <a:rPr lang="en-US" dirty="0" err="1"/>
              <a:t>áreas</a:t>
            </a:r>
            <a:r>
              <a:rPr lang="en-US" dirty="0"/>
              <a:t> do ISR (IP e co-IP </a:t>
            </a:r>
            <a:r>
              <a:rPr lang="en-US" dirty="0" err="1"/>
              <a:t>serem</a:t>
            </a:r>
            <a:r>
              <a:rPr lang="en-US" dirty="0"/>
              <a:t> de </a:t>
            </a:r>
            <a:r>
              <a:rPr lang="en-US" dirty="0" err="1"/>
              <a:t>áreas</a:t>
            </a:r>
            <a:r>
              <a:rPr lang="en-US" dirty="0"/>
              <a:t> </a:t>
            </a:r>
            <a:r>
              <a:rPr lang="en-US" dirty="0" err="1"/>
              <a:t>diferentes</a:t>
            </a:r>
            <a:r>
              <a:rPr lang="en-US" dirty="0"/>
              <a:t>) </a:t>
            </a:r>
            <a:r>
              <a:rPr lang="en-US" b="1" dirty="0"/>
              <a:t>(+2 </a:t>
            </a:r>
            <a:r>
              <a:rPr lang="en-US" b="1" dirty="0" err="1"/>
              <a:t>pontos</a:t>
            </a:r>
            <a:r>
              <a:rPr lang="en-US" b="1" dirty="0"/>
              <a:t>)</a:t>
            </a:r>
          </a:p>
          <a:p>
            <a:pPr lvl="1"/>
            <a:endParaRPr lang="en-US" dirty="0"/>
          </a:p>
          <a:p>
            <a:pPr lvl="1"/>
            <a:r>
              <a:rPr lang="en-US" i="1" dirty="0" err="1"/>
              <a:t>Interdisciplinaridade</a:t>
            </a:r>
            <a:r>
              <a:rPr lang="en-US" i="1" dirty="0"/>
              <a:t> e </a:t>
            </a:r>
            <a:r>
              <a:rPr lang="en-US" i="1" dirty="0" err="1"/>
              <a:t>cooperação</a:t>
            </a:r>
            <a:r>
              <a:rPr lang="en-US" i="1" dirty="0"/>
              <a:t> externa</a:t>
            </a:r>
            <a:r>
              <a:rPr lang="en-US" dirty="0"/>
              <a:t>: </a:t>
            </a:r>
            <a:r>
              <a:rPr lang="en-US" dirty="0" err="1"/>
              <a:t>Proposta</a:t>
            </a:r>
            <a:r>
              <a:rPr lang="en-US" dirty="0"/>
              <a:t> que </a:t>
            </a:r>
            <a:r>
              <a:rPr lang="en-US" dirty="0" err="1"/>
              <a:t>envolva</a:t>
            </a:r>
            <a:r>
              <a:rPr lang="en-US" dirty="0"/>
              <a:t> a </a:t>
            </a:r>
            <a:r>
              <a:rPr lang="en-US" dirty="0" err="1"/>
              <a:t>participação</a:t>
            </a:r>
            <a:r>
              <a:rPr lang="en-US" dirty="0"/>
              <a:t> </a:t>
            </a:r>
            <a:r>
              <a:rPr lang="en-US" dirty="0" err="1"/>
              <a:t>ativa</a:t>
            </a:r>
            <a:r>
              <a:rPr lang="en-US" dirty="0"/>
              <a:t> de um Centro de </a:t>
            </a:r>
            <a:r>
              <a:rPr lang="en-US" dirty="0" err="1"/>
              <a:t>Excelência</a:t>
            </a:r>
            <a:r>
              <a:rPr lang="en-US" dirty="0"/>
              <a:t> </a:t>
            </a:r>
            <a:r>
              <a:rPr lang="en-US" dirty="0" err="1"/>
              <a:t>nacional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área</a:t>
            </a:r>
            <a:r>
              <a:rPr lang="en-US" dirty="0"/>
              <a:t> </a:t>
            </a:r>
            <a:r>
              <a:rPr lang="en-US" dirty="0" err="1"/>
              <a:t>disciplinar</a:t>
            </a:r>
            <a:r>
              <a:rPr lang="en-US" dirty="0"/>
              <a:t> </a:t>
            </a:r>
            <a:r>
              <a:rPr lang="en-US" dirty="0" err="1"/>
              <a:t>distinta</a:t>
            </a:r>
            <a:r>
              <a:rPr lang="en-US" dirty="0"/>
              <a:t> </a:t>
            </a:r>
            <a:r>
              <a:rPr lang="en-US" b="1" dirty="0"/>
              <a:t>(+1 </a:t>
            </a:r>
            <a:r>
              <a:rPr lang="en-US" b="1" dirty="0" err="1"/>
              <a:t>ponto</a:t>
            </a:r>
            <a:r>
              <a:rPr lang="en-US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82894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40961-F2D4-364B-8A4F-B7DDB22A6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Critérios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0DC347-A347-D54D-A90E-18C53DC392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856" y="1079611"/>
            <a:ext cx="8652891" cy="5400452"/>
          </a:xfrm>
        </p:spPr>
        <p:txBody>
          <a:bodyPr/>
          <a:lstStyle/>
          <a:p>
            <a:r>
              <a:rPr lang="en-US" dirty="0" err="1"/>
              <a:t>Valorizações</a:t>
            </a:r>
            <a:r>
              <a:rPr lang="en-US" dirty="0"/>
              <a:t> </a:t>
            </a:r>
            <a:r>
              <a:rPr lang="en-US" dirty="0" err="1"/>
              <a:t>automáticas</a:t>
            </a:r>
            <a:endParaRPr lang="en-US" dirty="0"/>
          </a:p>
          <a:p>
            <a:pPr lvl="1"/>
            <a:r>
              <a:rPr lang="en-US" i="1" dirty="0" err="1"/>
              <a:t>Colaboração</a:t>
            </a:r>
            <a:r>
              <a:rPr lang="en-US" i="1" dirty="0"/>
              <a:t> </a:t>
            </a:r>
            <a:r>
              <a:rPr lang="en-US" i="1" dirty="0" err="1"/>
              <a:t>internacional</a:t>
            </a:r>
            <a:r>
              <a:rPr lang="en-US" i="1" dirty="0"/>
              <a:t>: </a:t>
            </a:r>
            <a:r>
              <a:rPr lang="en-US" dirty="0" err="1"/>
              <a:t>Proposta</a:t>
            </a:r>
            <a:r>
              <a:rPr lang="en-US" dirty="0"/>
              <a:t> que </a:t>
            </a:r>
            <a:r>
              <a:rPr lang="en-US" dirty="0" err="1"/>
              <a:t>envolva</a:t>
            </a:r>
            <a:r>
              <a:rPr lang="en-US" dirty="0"/>
              <a:t> a </a:t>
            </a:r>
            <a:r>
              <a:rPr lang="en-US" dirty="0" err="1"/>
              <a:t>participação</a:t>
            </a:r>
            <a:r>
              <a:rPr lang="en-US" dirty="0"/>
              <a:t> </a:t>
            </a:r>
            <a:r>
              <a:rPr lang="en-US" dirty="0" err="1"/>
              <a:t>ativa</a:t>
            </a:r>
            <a:r>
              <a:rPr lang="en-US" dirty="0"/>
              <a:t> de um </a:t>
            </a:r>
            <a:r>
              <a:rPr lang="en-US" dirty="0" err="1"/>
              <a:t>centro</a:t>
            </a:r>
            <a:r>
              <a:rPr lang="en-US" dirty="0"/>
              <a:t>  de </a:t>
            </a:r>
            <a:r>
              <a:rPr lang="en-US" dirty="0" err="1"/>
              <a:t>excelência</a:t>
            </a:r>
            <a:r>
              <a:rPr lang="en-US" dirty="0"/>
              <a:t> no </a:t>
            </a:r>
            <a:r>
              <a:rPr lang="en-US" dirty="0" err="1"/>
              <a:t>estrangeiro</a:t>
            </a:r>
            <a:r>
              <a:rPr lang="en-US" dirty="0"/>
              <a:t> </a:t>
            </a:r>
            <a:r>
              <a:rPr lang="en-US" b="1" dirty="0"/>
              <a:t>(+2 </a:t>
            </a:r>
            <a:r>
              <a:rPr lang="en-US" b="1" dirty="0" err="1"/>
              <a:t>pontos</a:t>
            </a:r>
            <a:r>
              <a:rPr lang="en-US" b="1" dirty="0"/>
              <a:t>); </a:t>
            </a:r>
            <a:r>
              <a:rPr lang="en-US" dirty="0"/>
              <a:t>com </a:t>
            </a:r>
            <a:r>
              <a:rPr lang="en-US" dirty="0" err="1"/>
              <a:t>valorização</a:t>
            </a:r>
            <a:r>
              <a:rPr lang="en-US" dirty="0"/>
              <a:t> extra se </a:t>
            </a:r>
            <a:r>
              <a:rPr lang="en-US" dirty="0" err="1"/>
              <a:t>incluir</a:t>
            </a:r>
            <a:r>
              <a:rPr lang="en-US" dirty="0"/>
              <a:t> </a:t>
            </a:r>
            <a:r>
              <a:rPr lang="en-US" dirty="0" err="1"/>
              <a:t>estadia</a:t>
            </a:r>
            <a:r>
              <a:rPr lang="en-US" dirty="0"/>
              <a:t> de um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mais</a:t>
            </a:r>
            <a:r>
              <a:rPr lang="en-US" dirty="0"/>
              <a:t> </a:t>
            </a:r>
            <a:r>
              <a:rPr lang="en-US" dirty="0" err="1"/>
              <a:t>membros</a:t>
            </a:r>
            <a:r>
              <a:rPr lang="en-US" dirty="0"/>
              <a:t> da </a:t>
            </a:r>
            <a:r>
              <a:rPr lang="en-US" dirty="0" err="1"/>
              <a:t>equipa</a:t>
            </a:r>
            <a:r>
              <a:rPr lang="en-US" dirty="0"/>
              <a:t> do ISR </a:t>
            </a:r>
            <a:r>
              <a:rPr lang="en-US" dirty="0" err="1"/>
              <a:t>nesse</a:t>
            </a:r>
            <a:r>
              <a:rPr lang="en-US" dirty="0"/>
              <a:t> </a:t>
            </a:r>
            <a:r>
              <a:rPr lang="en-US" dirty="0" err="1"/>
              <a:t>centro</a:t>
            </a:r>
            <a:r>
              <a:rPr lang="en-US" dirty="0"/>
              <a:t> por um </a:t>
            </a:r>
            <a:r>
              <a:rPr lang="en-US" dirty="0" err="1"/>
              <a:t>período</a:t>
            </a:r>
            <a:r>
              <a:rPr lang="en-US" dirty="0"/>
              <a:t> </a:t>
            </a:r>
            <a:r>
              <a:rPr lang="en-US" dirty="0" err="1"/>
              <a:t>igual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superior a 45 </a:t>
            </a:r>
            <a:r>
              <a:rPr lang="en-US" dirty="0" err="1"/>
              <a:t>dias</a:t>
            </a:r>
            <a:r>
              <a:rPr lang="en-US" dirty="0"/>
              <a:t> </a:t>
            </a:r>
            <a:r>
              <a:rPr lang="en-US" b="1" dirty="0"/>
              <a:t>(+3 </a:t>
            </a:r>
            <a:r>
              <a:rPr lang="en-US" b="1" dirty="0" err="1"/>
              <a:t>pontos</a:t>
            </a:r>
            <a:r>
              <a:rPr lang="en-US" b="1" dirty="0"/>
              <a:t>)</a:t>
            </a:r>
          </a:p>
          <a:p>
            <a:pPr lvl="1"/>
            <a:endParaRPr lang="en-US" dirty="0"/>
          </a:p>
          <a:p>
            <a:pPr lvl="1"/>
            <a:r>
              <a:rPr lang="en-US" i="1" dirty="0" err="1"/>
              <a:t>Discriminação</a:t>
            </a:r>
            <a:r>
              <a:rPr lang="en-US" i="1" dirty="0"/>
              <a:t> </a:t>
            </a:r>
            <a:r>
              <a:rPr lang="en-US" i="1" dirty="0" err="1"/>
              <a:t>positiva</a:t>
            </a:r>
            <a:r>
              <a:rPr lang="en-US" i="1" dirty="0"/>
              <a:t> de </a:t>
            </a:r>
            <a:r>
              <a:rPr lang="en-US" i="1" dirty="0" err="1"/>
              <a:t>dinamismo</a:t>
            </a:r>
            <a:r>
              <a:rPr lang="en-US" i="1" dirty="0"/>
              <a:t>: </a:t>
            </a:r>
            <a:r>
              <a:rPr lang="en-US" dirty="0"/>
              <a:t>O </a:t>
            </a:r>
            <a:r>
              <a:rPr lang="en-US" dirty="0" err="1"/>
              <a:t>Investigador</a:t>
            </a:r>
            <a:r>
              <a:rPr lang="en-US" dirty="0"/>
              <a:t> Principal (IP) </a:t>
            </a:r>
            <a:r>
              <a:rPr lang="en-US" dirty="0" err="1"/>
              <a:t>ter</a:t>
            </a:r>
            <a:r>
              <a:rPr lang="en-US" dirty="0"/>
              <a:t>  </a:t>
            </a:r>
            <a:r>
              <a:rPr lang="en-US" dirty="0" err="1"/>
              <a:t>submetido</a:t>
            </a:r>
            <a:r>
              <a:rPr lang="en-US" dirty="0"/>
              <a:t> </a:t>
            </a:r>
            <a:r>
              <a:rPr lang="en-US" dirty="0" err="1"/>
              <a:t>propostas</a:t>
            </a:r>
            <a:r>
              <a:rPr lang="en-US" dirty="0"/>
              <a:t> </a:t>
            </a:r>
            <a:r>
              <a:rPr lang="en-US" dirty="0" err="1"/>
              <a:t>também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  IP no </a:t>
            </a:r>
            <a:r>
              <a:rPr lang="en-US" dirty="0" err="1"/>
              <a:t>último</a:t>
            </a:r>
            <a:r>
              <a:rPr lang="en-US" dirty="0"/>
              <a:t> </a:t>
            </a:r>
            <a:r>
              <a:rPr lang="en-US" dirty="0" err="1"/>
              <a:t>concurso</a:t>
            </a:r>
            <a:r>
              <a:rPr lang="en-US" dirty="0"/>
              <a:t> da  FCT,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numa</a:t>
            </a:r>
            <a:r>
              <a:rPr lang="en-US" dirty="0"/>
              <a:t> </a:t>
            </a:r>
            <a:r>
              <a:rPr lang="en-US" dirty="0" err="1"/>
              <a:t>chamada</a:t>
            </a:r>
            <a:r>
              <a:rPr lang="en-US" dirty="0"/>
              <a:t> </a:t>
            </a:r>
            <a:r>
              <a:rPr lang="en-US" dirty="0" err="1"/>
              <a:t>recente</a:t>
            </a:r>
            <a:r>
              <a:rPr lang="en-US" dirty="0"/>
              <a:t> do H2020, P2020 </a:t>
            </a:r>
            <a:r>
              <a:rPr lang="en-US" dirty="0" err="1"/>
              <a:t>ou</a:t>
            </a:r>
            <a:r>
              <a:rPr lang="en-US" dirty="0"/>
              <a:t> similar </a:t>
            </a:r>
            <a:r>
              <a:rPr lang="en-US" b="1" dirty="0"/>
              <a:t>(+2 </a:t>
            </a:r>
            <a:r>
              <a:rPr lang="en-US" b="1" dirty="0" err="1"/>
              <a:t>pontos</a:t>
            </a:r>
            <a:r>
              <a:rPr lang="en-US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28611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40961-F2D4-364B-8A4F-B7DDB22A6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Critérios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0DC347-A347-D54D-A90E-18C53DC392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925" y="1403573"/>
            <a:ext cx="8569325" cy="5400452"/>
          </a:xfrm>
        </p:spPr>
        <p:txBody>
          <a:bodyPr/>
          <a:lstStyle/>
          <a:p>
            <a:r>
              <a:rPr lang="en-US" dirty="0" err="1"/>
              <a:t>Valorizações</a:t>
            </a:r>
            <a:r>
              <a:rPr lang="en-US" dirty="0"/>
              <a:t> </a:t>
            </a:r>
            <a:r>
              <a:rPr lang="en-US" dirty="0" err="1"/>
              <a:t>automáticas</a:t>
            </a:r>
            <a:endParaRPr lang="en-US" dirty="0"/>
          </a:p>
          <a:p>
            <a:pPr marL="503237" lvl="1" indent="0">
              <a:buNone/>
            </a:pPr>
            <a:endParaRPr lang="en-US" dirty="0"/>
          </a:p>
          <a:p>
            <a:pPr lvl="1"/>
            <a:r>
              <a:rPr lang="en-US" i="1" dirty="0" err="1"/>
              <a:t>Discriminação</a:t>
            </a:r>
            <a:r>
              <a:rPr lang="en-US" i="1" dirty="0"/>
              <a:t> </a:t>
            </a:r>
            <a:r>
              <a:rPr lang="en-US" i="1" dirty="0" err="1"/>
              <a:t>positiva</a:t>
            </a:r>
            <a:r>
              <a:rPr lang="en-US" i="1" dirty="0"/>
              <a:t> de </a:t>
            </a:r>
            <a:r>
              <a:rPr lang="en-US" i="1" dirty="0" err="1"/>
              <a:t>inicio</a:t>
            </a:r>
            <a:r>
              <a:rPr lang="en-US" i="1" dirty="0"/>
              <a:t> de </a:t>
            </a:r>
            <a:r>
              <a:rPr lang="en-US" i="1" dirty="0" err="1"/>
              <a:t>carreira</a:t>
            </a:r>
            <a:r>
              <a:rPr lang="en-US" i="1" dirty="0"/>
              <a:t>: </a:t>
            </a:r>
            <a:r>
              <a:rPr lang="en-US" dirty="0"/>
              <a:t>O </a:t>
            </a:r>
            <a:r>
              <a:rPr lang="en-US" dirty="0" err="1"/>
              <a:t>Investigador</a:t>
            </a:r>
            <a:r>
              <a:rPr lang="en-US" dirty="0"/>
              <a:t> Principal </a:t>
            </a:r>
            <a:r>
              <a:rPr lang="en-US" dirty="0" err="1"/>
              <a:t>ter</a:t>
            </a:r>
            <a:r>
              <a:rPr lang="en-US" dirty="0"/>
              <a:t> </a:t>
            </a:r>
            <a:r>
              <a:rPr lang="en-US" dirty="0" err="1"/>
              <a:t>obtido</a:t>
            </a:r>
            <a:r>
              <a:rPr lang="en-US" dirty="0"/>
              <a:t> o </a:t>
            </a:r>
            <a:r>
              <a:rPr lang="en-US" dirty="0" err="1"/>
              <a:t>grau</a:t>
            </a:r>
            <a:r>
              <a:rPr lang="en-US" dirty="0"/>
              <a:t> de </a:t>
            </a:r>
            <a:r>
              <a:rPr lang="en-US" dirty="0" err="1"/>
              <a:t>Doutor</a:t>
            </a:r>
            <a:r>
              <a:rPr lang="en-US" dirty="0"/>
              <a:t> </a:t>
            </a:r>
            <a:r>
              <a:rPr lang="en-US" dirty="0" err="1"/>
              <a:t>há</a:t>
            </a:r>
            <a:r>
              <a:rPr lang="en-US" dirty="0"/>
              <a:t> </a:t>
            </a:r>
            <a:r>
              <a:rPr lang="en-US" dirty="0" err="1"/>
              <a:t>menos</a:t>
            </a:r>
            <a:r>
              <a:rPr lang="en-US" dirty="0"/>
              <a:t> de 5 </a:t>
            </a:r>
            <a:r>
              <a:rPr lang="en-US" dirty="0" err="1"/>
              <a:t>anos</a:t>
            </a:r>
            <a:r>
              <a:rPr lang="en-US" dirty="0"/>
              <a:t> </a:t>
            </a:r>
            <a:r>
              <a:rPr lang="en-US" b="1" dirty="0"/>
              <a:t>(+3 </a:t>
            </a:r>
            <a:r>
              <a:rPr lang="en-US" b="1" dirty="0" err="1"/>
              <a:t>pontos</a:t>
            </a:r>
            <a:r>
              <a:rPr lang="en-US" b="1" dirty="0"/>
              <a:t>)</a:t>
            </a:r>
          </a:p>
          <a:p>
            <a:pPr lvl="1"/>
            <a:endParaRPr lang="en-US" dirty="0"/>
          </a:p>
          <a:p>
            <a:pPr lvl="1"/>
            <a:r>
              <a:rPr lang="en-US" i="1" dirty="0" err="1"/>
              <a:t>Discriminação</a:t>
            </a:r>
            <a:r>
              <a:rPr lang="en-US" i="1" dirty="0"/>
              <a:t> </a:t>
            </a:r>
            <a:r>
              <a:rPr lang="en-US" i="1" dirty="0" err="1"/>
              <a:t>positiva</a:t>
            </a:r>
            <a:r>
              <a:rPr lang="en-US" i="1" dirty="0"/>
              <a:t> </a:t>
            </a:r>
            <a:r>
              <a:rPr lang="en-US" i="1" dirty="0" err="1"/>
              <a:t>recursos</a:t>
            </a:r>
            <a:r>
              <a:rPr lang="en-US" i="1" dirty="0"/>
              <a:t> </a:t>
            </a:r>
            <a:r>
              <a:rPr lang="en-US" i="1" dirty="0" err="1"/>
              <a:t>humanos</a:t>
            </a:r>
            <a:r>
              <a:rPr lang="en-US" i="1" dirty="0"/>
              <a:t>: </a:t>
            </a:r>
            <a:r>
              <a:rPr lang="en-US" dirty="0" err="1"/>
              <a:t>Mais</a:t>
            </a:r>
            <a:r>
              <a:rPr lang="en-US" dirty="0"/>
              <a:t> de 60% do </a:t>
            </a:r>
            <a:r>
              <a:rPr lang="en-US" dirty="0" err="1"/>
              <a:t>financiamento</a:t>
            </a:r>
            <a:r>
              <a:rPr lang="en-US" dirty="0"/>
              <a:t>  </a:t>
            </a:r>
            <a:r>
              <a:rPr lang="en-US" dirty="0" err="1"/>
              <a:t>destinar</a:t>
            </a:r>
            <a:r>
              <a:rPr lang="en-US" dirty="0"/>
              <a:t>-se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pagamento</a:t>
            </a:r>
            <a:r>
              <a:rPr lang="en-US" dirty="0"/>
              <a:t> de </a:t>
            </a:r>
            <a:r>
              <a:rPr lang="en-US" dirty="0" err="1"/>
              <a:t>recursos</a:t>
            </a:r>
            <a:r>
              <a:rPr lang="en-US" dirty="0"/>
              <a:t> </a:t>
            </a:r>
            <a:r>
              <a:rPr lang="en-US" dirty="0" err="1"/>
              <a:t>humanos</a:t>
            </a:r>
            <a:r>
              <a:rPr lang="en-US" dirty="0"/>
              <a:t>. </a:t>
            </a:r>
            <a:r>
              <a:rPr lang="en-US" b="1" dirty="0"/>
              <a:t>(+2 </a:t>
            </a:r>
            <a:r>
              <a:rPr lang="en-US" b="1" dirty="0" err="1"/>
              <a:t>pontos</a:t>
            </a:r>
            <a:r>
              <a:rPr lang="en-US" b="1" dirty="0"/>
              <a:t>)</a:t>
            </a:r>
            <a:endParaRPr lang="en-US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55359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40961-F2D4-364B-8A4F-B7DDB22A6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Critérios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0DC347-A347-D54D-A90E-18C53DC392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856" y="1079611"/>
            <a:ext cx="8569325" cy="5400452"/>
          </a:xfrm>
        </p:spPr>
        <p:txBody>
          <a:bodyPr/>
          <a:lstStyle/>
          <a:p>
            <a:r>
              <a:rPr lang="en-US" dirty="0" err="1"/>
              <a:t>Valorização</a:t>
            </a:r>
            <a:r>
              <a:rPr lang="en-US" dirty="0"/>
              <a:t> por </a:t>
            </a:r>
            <a:r>
              <a:rPr lang="en-US" dirty="0" err="1"/>
              <a:t>avaliação</a:t>
            </a:r>
            <a:r>
              <a:rPr lang="en-US" dirty="0"/>
              <a:t> </a:t>
            </a:r>
            <a:r>
              <a:rPr lang="en-US" b="1" dirty="0"/>
              <a:t>(+5 </a:t>
            </a:r>
            <a:r>
              <a:rPr lang="en-US" b="1" dirty="0" err="1"/>
              <a:t>pontos</a:t>
            </a:r>
            <a:r>
              <a:rPr lang="en-US" b="1" dirty="0"/>
              <a:t>)</a:t>
            </a:r>
            <a:endParaRPr lang="en-US" dirty="0"/>
          </a:p>
          <a:p>
            <a:pPr lvl="1"/>
            <a:r>
              <a:rPr lang="en-US" dirty="0" err="1"/>
              <a:t>Caráter</a:t>
            </a:r>
            <a:r>
              <a:rPr lang="en-US" dirty="0"/>
              <a:t> </a:t>
            </a:r>
            <a:r>
              <a:rPr lang="en-US" dirty="0" err="1"/>
              <a:t>inovador</a:t>
            </a:r>
            <a:r>
              <a:rPr lang="en-US" dirty="0"/>
              <a:t> e inter-</a:t>
            </a:r>
            <a:r>
              <a:rPr lang="en-US" dirty="0" err="1"/>
              <a:t>disciplinar</a:t>
            </a:r>
            <a:r>
              <a:rPr lang="en-US" dirty="0"/>
              <a:t> da </a:t>
            </a:r>
            <a:r>
              <a:rPr lang="en-US" dirty="0" err="1"/>
              <a:t>proposta</a:t>
            </a:r>
            <a:r>
              <a:rPr lang="en-US" dirty="0"/>
              <a:t> </a:t>
            </a:r>
            <a:r>
              <a:rPr lang="en-US" dirty="0" err="1"/>
              <a:t>sendo</a:t>
            </a:r>
            <a:r>
              <a:rPr lang="en-US" dirty="0"/>
              <a:t> visto com bons </a:t>
            </a:r>
            <a:r>
              <a:rPr lang="en-US" dirty="0" err="1"/>
              <a:t>olhos</a:t>
            </a:r>
            <a:r>
              <a:rPr lang="en-US" dirty="0"/>
              <a:t> </a:t>
            </a:r>
            <a:r>
              <a:rPr lang="en-US" dirty="0" err="1"/>
              <a:t>alguma</a:t>
            </a:r>
            <a:r>
              <a:rPr lang="en-US" dirty="0"/>
              <a:t> </a:t>
            </a:r>
            <a:r>
              <a:rPr lang="en-US" dirty="0" err="1"/>
              <a:t>disrupção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relação</a:t>
            </a:r>
            <a:r>
              <a:rPr lang="en-US" dirty="0"/>
              <a:t> a </a:t>
            </a:r>
            <a:r>
              <a:rPr lang="en-US" dirty="0" err="1"/>
              <a:t>atividades</a:t>
            </a:r>
            <a:r>
              <a:rPr lang="en-US" dirty="0"/>
              <a:t> </a:t>
            </a:r>
            <a:r>
              <a:rPr lang="en-US" dirty="0" err="1"/>
              <a:t>anteriores</a:t>
            </a:r>
            <a:r>
              <a:rPr lang="en-US" dirty="0"/>
              <a:t> dos </a:t>
            </a:r>
            <a:r>
              <a:rPr lang="en-US" dirty="0" err="1"/>
              <a:t>promotores</a:t>
            </a:r>
            <a:endParaRPr lang="en-US" dirty="0"/>
          </a:p>
          <a:p>
            <a:pPr lvl="1"/>
            <a:r>
              <a:rPr lang="en-US" dirty="0" err="1"/>
              <a:t>Tratar</a:t>
            </a:r>
            <a:r>
              <a:rPr lang="en-US" dirty="0"/>
              <a:t>-se de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área</a:t>
            </a:r>
            <a:r>
              <a:rPr lang="en-US" dirty="0"/>
              <a:t> </a:t>
            </a:r>
            <a:r>
              <a:rPr lang="en-US" dirty="0" err="1"/>
              <a:t>promissora</a:t>
            </a:r>
            <a:r>
              <a:rPr lang="en-US" dirty="0"/>
              <a:t> com </a:t>
            </a:r>
            <a:r>
              <a:rPr lang="en-US" dirty="0" err="1"/>
              <a:t>potencial</a:t>
            </a:r>
            <a:r>
              <a:rPr lang="en-US" dirty="0"/>
              <a:t>  de </a:t>
            </a:r>
            <a:r>
              <a:rPr lang="en-US" dirty="0" err="1"/>
              <a:t>crescimento</a:t>
            </a:r>
            <a:r>
              <a:rPr lang="en-US" dirty="0"/>
              <a:t> e de </a:t>
            </a:r>
            <a:r>
              <a:rPr lang="en-US" dirty="0" err="1"/>
              <a:t>atrair</a:t>
            </a:r>
            <a:r>
              <a:rPr lang="en-US" dirty="0"/>
              <a:t> </a:t>
            </a:r>
            <a:r>
              <a:rPr lang="en-US" dirty="0" err="1"/>
              <a:t>alunos</a:t>
            </a:r>
            <a:r>
              <a:rPr lang="en-US" dirty="0"/>
              <a:t>  de </a:t>
            </a:r>
            <a:r>
              <a:rPr lang="en-US" dirty="0" err="1"/>
              <a:t>doutoramento</a:t>
            </a:r>
            <a:endParaRPr lang="en-US" dirty="0"/>
          </a:p>
          <a:p>
            <a:pPr lvl="1"/>
            <a:r>
              <a:rPr lang="en-US" dirty="0" err="1"/>
              <a:t>Adequação</a:t>
            </a:r>
            <a:r>
              <a:rPr lang="en-US" dirty="0"/>
              <a:t> </a:t>
            </a:r>
            <a:r>
              <a:rPr lang="en-US" dirty="0" err="1"/>
              <a:t>geral</a:t>
            </a:r>
            <a:r>
              <a:rPr lang="en-US" dirty="0"/>
              <a:t> da </a:t>
            </a:r>
            <a:r>
              <a:rPr lang="en-US" dirty="0" err="1"/>
              <a:t>proposta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termos</a:t>
            </a:r>
            <a:r>
              <a:rPr lang="en-US" dirty="0"/>
              <a:t> de </a:t>
            </a:r>
            <a:r>
              <a:rPr lang="en-US" dirty="0" err="1"/>
              <a:t>planeamento</a:t>
            </a:r>
            <a:r>
              <a:rPr lang="en-US" dirty="0"/>
              <a:t> e </a:t>
            </a:r>
            <a:r>
              <a:rPr lang="en-US" dirty="0" err="1"/>
              <a:t>orçamentação</a:t>
            </a:r>
            <a:endParaRPr lang="en-US" dirty="0"/>
          </a:p>
          <a:p>
            <a:pPr lvl="1"/>
            <a:endParaRPr lang="en-US" dirty="0"/>
          </a:p>
          <a:p>
            <a:pPr marL="61912" indent="0">
              <a:buNone/>
            </a:pPr>
            <a:r>
              <a:rPr lang="en-US" sz="2400" b="1" dirty="0"/>
              <a:t>Nota:</a:t>
            </a:r>
            <a:r>
              <a:rPr lang="en-US" sz="2400" dirty="0"/>
              <a:t> </a:t>
            </a:r>
            <a:r>
              <a:rPr lang="en-US" sz="2400" u="sng" dirty="0" err="1"/>
              <a:t>Propostas</a:t>
            </a:r>
            <a:r>
              <a:rPr lang="en-US" sz="2400" u="sng" dirty="0"/>
              <a:t> que </a:t>
            </a:r>
            <a:r>
              <a:rPr lang="en-US" sz="2400" u="sng" dirty="0" err="1"/>
              <a:t>não</a:t>
            </a:r>
            <a:r>
              <a:rPr lang="en-US" sz="2400" u="sng" dirty="0"/>
              <a:t> </a:t>
            </a:r>
            <a:r>
              <a:rPr lang="en-US" sz="2400" u="sng" dirty="0" err="1"/>
              <a:t>reunam</a:t>
            </a:r>
            <a:r>
              <a:rPr lang="en-US" sz="2400" u="sng" dirty="0"/>
              <a:t> um </a:t>
            </a:r>
            <a:r>
              <a:rPr lang="en-US" sz="2400" u="sng" dirty="0" err="1"/>
              <a:t>mínimo</a:t>
            </a:r>
            <a:r>
              <a:rPr lang="en-US" sz="2400" u="sng" dirty="0"/>
              <a:t> de </a:t>
            </a:r>
            <a:r>
              <a:rPr lang="en-US" sz="2400" b="1" u="sng" dirty="0"/>
              <a:t>2 </a:t>
            </a:r>
            <a:r>
              <a:rPr lang="en-US" sz="2400" b="1" u="sng" dirty="0" err="1"/>
              <a:t>pontos</a:t>
            </a:r>
            <a:r>
              <a:rPr lang="en-US" sz="2400" b="1" u="sng" dirty="0"/>
              <a:t> </a:t>
            </a:r>
            <a:r>
              <a:rPr lang="en-US" sz="2400" u="sng" dirty="0" err="1"/>
              <a:t>na</a:t>
            </a:r>
            <a:r>
              <a:rPr lang="en-US" sz="2400" u="sng" dirty="0"/>
              <a:t> </a:t>
            </a:r>
            <a:r>
              <a:rPr lang="en-US" sz="2400" u="sng" dirty="0" err="1"/>
              <a:t>Valorização</a:t>
            </a:r>
            <a:r>
              <a:rPr lang="en-US" sz="2400" u="sng" dirty="0"/>
              <a:t> por </a:t>
            </a:r>
            <a:r>
              <a:rPr lang="en-US" sz="2400" u="sng" dirty="0" err="1"/>
              <a:t>Avaliação</a:t>
            </a:r>
            <a:r>
              <a:rPr lang="en-US" sz="2400" u="sng" dirty="0"/>
              <a:t> </a:t>
            </a:r>
            <a:r>
              <a:rPr lang="en-US" sz="2400" u="sng" dirty="0" err="1"/>
              <a:t>não</a:t>
            </a:r>
            <a:r>
              <a:rPr lang="en-US" sz="2400" u="sng" dirty="0"/>
              <a:t> </a:t>
            </a:r>
            <a:r>
              <a:rPr lang="en-US" sz="2400" u="sng" dirty="0" err="1"/>
              <a:t>poderão</a:t>
            </a:r>
            <a:r>
              <a:rPr lang="en-US" sz="2400" u="sng" dirty="0"/>
              <a:t> ser </a:t>
            </a:r>
            <a:r>
              <a:rPr lang="en-US" sz="2400" u="sng" dirty="0" err="1"/>
              <a:t>fianciadas</a:t>
            </a:r>
            <a:r>
              <a:rPr lang="en-US" sz="2400" u="sng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72357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7952267ee7e48ba5d358b399be89ccbe36ae6269"/>
</p:tagLst>
</file>

<file path=ppt/theme/theme1.xml><?xml version="1.0" encoding="utf-8"?>
<a:theme xmlns:a="http://schemas.openxmlformats.org/drawingml/2006/main" name="Sample presentation slides with animation">
  <a:themeElements>
    <a:clrScheme name="Sample presentation slides with animation 3">
      <a:dk1>
        <a:srgbClr val="000000"/>
      </a:dk1>
      <a:lt1>
        <a:srgbClr val="FFFFFF"/>
      </a:lt1>
      <a:dk2>
        <a:srgbClr val="515F7B"/>
      </a:dk2>
      <a:lt2>
        <a:srgbClr val="CACACA"/>
      </a:lt2>
      <a:accent1>
        <a:srgbClr val="9FCAD3"/>
      </a:accent1>
      <a:accent2>
        <a:srgbClr val="839EE3"/>
      </a:accent2>
      <a:accent3>
        <a:srgbClr val="FFFFFF"/>
      </a:accent3>
      <a:accent4>
        <a:srgbClr val="000000"/>
      </a:accent4>
      <a:accent5>
        <a:srgbClr val="CDE1E6"/>
      </a:accent5>
      <a:accent6>
        <a:srgbClr val="768FCE"/>
      </a:accent6>
      <a:hlink>
        <a:srgbClr val="68CCB7"/>
      </a:hlink>
      <a:folHlink>
        <a:srgbClr val="F4D17A"/>
      </a:folHlink>
    </a:clrScheme>
    <a:fontScheme name="Sample presentation slides with anim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1800" b="1" i="0" u="none" strike="noStrike" cap="none" normalizeH="0" baseline="0" smtClean="0">
            <a:ln>
              <a:noFill/>
            </a:ln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1800" b="1" i="0" u="none" strike="noStrike" cap="none" normalizeH="0" baseline="0" smtClean="0">
            <a:ln>
              <a:noFill/>
            </a:ln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ample presentation slides with animation 1">
        <a:dk1>
          <a:srgbClr val="000066"/>
        </a:dk1>
        <a:lt1>
          <a:srgbClr val="FFFFFF"/>
        </a:lt1>
        <a:dk2>
          <a:srgbClr val="425A8A"/>
        </a:dk2>
        <a:lt2>
          <a:srgbClr val="CACACA"/>
        </a:lt2>
        <a:accent1>
          <a:srgbClr val="D5CC9D"/>
        </a:accent1>
        <a:accent2>
          <a:srgbClr val="C4DA8C"/>
        </a:accent2>
        <a:accent3>
          <a:srgbClr val="FFFFFF"/>
        </a:accent3>
        <a:accent4>
          <a:srgbClr val="000056"/>
        </a:accent4>
        <a:accent5>
          <a:srgbClr val="E7E2CC"/>
        </a:accent5>
        <a:accent6>
          <a:srgbClr val="B1C57E"/>
        </a:accent6>
        <a:hlink>
          <a:srgbClr val="8DBFC3"/>
        </a:hlink>
        <a:folHlink>
          <a:srgbClr val="DBB09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presentation slides with animation 2">
        <a:dk1>
          <a:srgbClr val="000066"/>
        </a:dk1>
        <a:lt1>
          <a:srgbClr val="FFFFFF"/>
        </a:lt1>
        <a:dk2>
          <a:srgbClr val="50797C"/>
        </a:dk2>
        <a:lt2>
          <a:srgbClr val="CACACA"/>
        </a:lt2>
        <a:accent1>
          <a:srgbClr val="9CD6D3"/>
        </a:accent1>
        <a:accent2>
          <a:srgbClr val="82C3E4"/>
        </a:accent2>
        <a:accent3>
          <a:srgbClr val="FFFFFF"/>
        </a:accent3>
        <a:accent4>
          <a:srgbClr val="000056"/>
        </a:accent4>
        <a:accent5>
          <a:srgbClr val="CBE8E6"/>
        </a:accent5>
        <a:accent6>
          <a:srgbClr val="75B0CF"/>
        </a:accent6>
        <a:hlink>
          <a:srgbClr val="CDC483"/>
        </a:hlink>
        <a:folHlink>
          <a:srgbClr val="9B9C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presentation slides with animation 3">
        <a:dk1>
          <a:srgbClr val="000000"/>
        </a:dk1>
        <a:lt1>
          <a:srgbClr val="FFFFFF"/>
        </a:lt1>
        <a:dk2>
          <a:srgbClr val="515F7B"/>
        </a:dk2>
        <a:lt2>
          <a:srgbClr val="CACACA"/>
        </a:lt2>
        <a:accent1>
          <a:srgbClr val="9FCAD3"/>
        </a:accent1>
        <a:accent2>
          <a:srgbClr val="839EE3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768FCE"/>
        </a:accent6>
        <a:hlink>
          <a:srgbClr val="68CCB7"/>
        </a:hlink>
        <a:folHlink>
          <a:srgbClr val="F4D17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7641</TotalTime>
  <Words>487</Words>
  <Application>Microsoft Macintosh PowerPoint</Application>
  <PresentationFormat>Custom</PresentationFormat>
  <Paragraphs>49</Paragraphs>
  <Slides>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Times New Roman</vt:lpstr>
      <vt:lpstr>Wingdings</vt:lpstr>
      <vt:lpstr>Sample presentation slides with animation</vt:lpstr>
      <vt:lpstr>Image</vt:lpstr>
      <vt:lpstr>Concurso Interno de Projectos de IDT  </vt:lpstr>
      <vt:lpstr>Introdução</vt:lpstr>
      <vt:lpstr>Elegibilidade</vt:lpstr>
      <vt:lpstr>Candidatura</vt:lpstr>
      <vt:lpstr>Critérios</vt:lpstr>
      <vt:lpstr>Critérios</vt:lpstr>
      <vt:lpstr>Critérios</vt:lpstr>
      <vt:lpstr>Critérios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PhD Thesis Title: “Cognitive Vision: Learning Why Objects Act”  Name: Luciano Oliveira Start date: 31/ago/2006 Advisor: Urbano Nunes/Co-advisor: Paulo Peixoto  Abstract: The objective is to locate, evaluate and interpret object action in road scenes, with the aim at aiding drivers to take decisions, in Intelligent Transportation Systems scenarios.  Achievements: study and implementation of some feature extraction methods in order to tackle occlusion, illumination changing and object variation in image, by means of classifier fusion.</dc:title>
  <dc:creator>Pedro Moura</dc:creator>
  <cp:lastModifiedBy>Joao Barreto</cp:lastModifiedBy>
  <cp:revision>201</cp:revision>
  <cp:lastPrinted>2020-07-15T15:48:04Z</cp:lastPrinted>
  <dcterms:modified xsi:type="dcterms:W3CDTF">2020-07-21T10:50:38Z</dcterms:modified>
</cp:coreProperties>
</file>